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4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245CD-7F43-4D74-A344-0ED06D3309F1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DC45C-CA67-4213-B864-DC20D3DB76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384F0-BADE-A349-9D2D-60ADDBE2E17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8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DA33-4EC0-472A-8964-CF3FEC4FE289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13CB-C398-487D-8A7C-6AD1FA788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35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DA33-4EC0-472A-8964-CF3FEC4FE289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13CB-C398-487D-8A7C-6AD1FA788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40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DA33-4EC0-472A-8964-CF3FEC4FE289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13CB-C398-487D-8A7C-6AD1FA788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51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DA33-4EC0-472A-8964-CF3FEC4FE289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13CB-C398-487D-8A7C-6AD1FA788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30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DA33-4EC0-472A-8964-CF3FEC4FE289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13CB-C398-487D-8A7C-6AD1FA788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83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DA33-4EC0-472A-8964-CF3FEC4FE289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13CB-C398-487D-8A7C-6AD1FA788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69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DA33-4EC0-472A-8964-CF3FEC4FE289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13CB-C398-487D-8A7C-6AD1FA788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15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DA33-4EC0-472A-8964-CF3FEC4FE289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13CB-C398-487D-8A7C-6AD1FA788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9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DA33-4EC0-472A-8964-CF3FEC4FE289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13CB-C398-487D-8A7C-6AD1FA788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29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DA33-4EC0-472A-8964-CF3FEC4FE289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13CB-C398-487D-8A7C-6AD1FA788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50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DA33-4EC0-472A-8964-CF3FEC4FE289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13CB-C398-487D-8A7C-6AD1FA788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0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DA33-4EC0-472A-8964-CF3FEC4FE289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13CB-C398-487D-8A7C-6AD1FA788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0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2024&#32207;&#20250;&#20225;&#30011;&#37096;.pdf" TargetMode="External"/><Relationship Id="rId13" Type="http://schemas.openxmlformats.org/officeDocument/2006/relationships/hyperlink" Target="2024&#32207;&#20250;&#23455;&#32318;%20&#23550;&#27604;&#34920;.pdf" TargetMode="External"/><Relationship Id="rId18" Type="http://schemas.openxmlformats.org/officeDocument/2006/relationships/hyperlink" Target="2024KTM&#21516;&#22909;&#20250;.mp4" TargetMode="External"/><Relationship Id="rId3" Type="http://schemas.openxmlformats.org/officeDocument/2006/relationships/hyperlink" Target="2024KTM&#27963;&#21205;&#27010;&#35201;%20.mp4" TargetMode="External"/><Relationship Id="rId7" Type="http://schemas.openxmlformats.org/officeDocument/2006/relationships/hyperlink" Target="2024&#32207;&#20250;&#28169;&#22806;&#37096;.pdf" TargetMode="External"/><Relationship Id="rId12" Type="http://schemas.openxmlformats.org/officeDocument/2006/relationships/hyperlink" Target="2024&#32207;&#20250;&#27770;&#31639;&#26360;.pdf" TargetMode="External"/><Relationship Id="rId17" Type="http://schemas.openxmlformats.org/officeDocument/2006/relationships/image" Target="../media/image2.png"/><Relationship Id="rId2" Type="http://schemas.openxmlformats.org/officeDocument/2006/relationships/hyperlink" Target="&#22654;&#27468;%201&#30058;&#12398;&#12415;.mp4" TargetMode="External"/><Relationship Id="rId16" Type="http://schemas.openxmlformats.org/officeDocument/2006/relationships/hyperlink" Target="&#37117;&#20489;&#20808;&#29983;&#35611;&#28436;&#12473;&#12521;&#12452;&#12489;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2025&#32207;&#20250;%20&#24195;&#22577;&#37096;.pdf" TargetMode="External"/><Relationship Id="rId11" Type="http://schemas.openxmlformats.org/officeDocument/2006/relationships/hyperlink" Target="2024&#24180;&#24230;&#21516;&#22909;&#20250;&#27963;&#21205;&#19968;&#35239;.pdf" TargetMode="External"/><Relationship Id="rId5" Type="http://schemas.openxmlformats.org/officeDocument/2006/relationships/hyperlink" Target="2025&#32207;&#20250;&#24773;&#12471;&#12473;&#37096;.pdf" TargetMode="External"/><Relationship Id="rId15" Type="http://schemas.openxmlformats.org/officeDocument/2006/relationships/hyperlink" Target="2025&#24180;&#24230;&#32207;&#20250;&#22577;&#21578;&#12539;&#25552;&#26696;.pdf" TargetMode="External"/><Relationship Id="rId10" Type="http://schemas.openxmlformats.org/officeDocument/2006/relationships/hyperlink" Target="2024&#32207;&#20250;&#21516;&#22909;&#20250;&#37096;.pdf" TargetMode="External"/><Relationship Id="rId19" Type="http://schemas.openxmlformats.org/officeDocument/2006/relationships/hyperlink" Target="https://www.kanatsumita.com/" TargetMode="External"/><Relationship Id="rId4" Type="http://schemas.openxmlformats.org/officeDocument/2006/relationships/hyperlink" Target="2024&#32207;&#20250;&#32207;&#21209;&#37096;.pdf" TargetMode="External"/><Relationship Id="rId9" Type="http://schemas.openxmlformats.org/officeDocument/2006/relationships/hyperlink" Target="2024&#32207;&#20250;&#22654;&#21729;&#37096;%20.pdf" TargetMode="External"/><Relationship Id="rId14" Type="http://schemas.openxmlformats.org/officeDocument/2006/relationships/hyperlink" Target="2024&#32207;&#20250;2025&#20104;&#31639;&#26696;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308ADB-38D4-7E46-B8AA-C06BE27B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82" y="1321393"/>
            <a:ext cx="7476258" cy="838495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b="1" i="0" u="none" strike="noStrike" dirty="0">
                <a:solidFill>
                  <a:srgbClr val="000000"/>
                </a:solidFill>
                <a:effectLst/>
                <a:latin typeface="游ゴシック" panose="020B0400000000000000" pitchFamily="34" charset="-128"/>
                <a:ea typeface="游ゴシック" panose="020B0400000000000000" pitchFamily="34" charset="-128"/>
              </a:rPr>
              <a:t>2024</a:t>
            </a:r>
            <a:r>
              <a:rPr lang="ja-JP" altLang="en-US" sz="4000" b="1" i="0" u="none" strike="noStrike" dirty="0">
                <a:solidFill>
                  <a:srgbClr val="000000"/>
                </a:solidFill>
                <a:effectLst/>
                <a:latin typeface="游ゴシック" panose="020B0400000000000000" pitchFamily="34" charset="-128"/>
                <a:ea typeface="游ゴシック" panose="020B0400000000000000" pitchFamily="34" charset="-128"/>
              </a:rPr>
              <a:t>年度神奈川通信三田会総会</a:t>
            </a:r>
            <a:endParaRPr kumimoji="1" lang="ja-JP" altLang="en-US" sz="4000" dirty="0"/>
          </a:p>
        </p:txBody>
      </p:sp>
      <p:pic>
        <p:nvPicPr>
          <p:cNvPr id="5" name="図 4" descr="ブルー, 塗装, ベッド, 絵画 が含まれている画像&#10;&#10;自動的に生成された説明">
            <a:extLst>
              <a:ext uri="{FF2B5EF4-FFF2-40B4-BE49-F238E27FC236}">
                <a16:creationId xmlns:a16="http://schemas.microsoft.com/office/drawing/2014/main" id="{FC20A0FF-EF6D-924E-8F0C-03CC93D00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8" y="2388021"/>
            <a:ext cx="3549064" cy="25678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9571B0C1-BCCA-9C42-9893-FE0EE0A3485A}"/>
              </a:ext>
            </a:extLst>
          </p:cNvPr>
          <p:cNvSpPr txBox="1">
            <a:spLocks/>
          </p:cNvSpPr>
          <p:nvPr/>
        </p:nvSpPr>
        <p:spPr>
          <a:xfrm>
            <a:off x="628650" y="5412087"/>
            <a:ext cx="7886700" cy="487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b="1" dirty="0">
                <a:solidFill>
                  <a:srgbClr val="000000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2024.11.9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243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:fade/>
      </p:transition>
    </mc:Choice>
    <mc:Fallback xmlns="">
      <p:transition spd="slow" advClick="0" advTm="15000">
        <p:fade/>
      </p:transition>
    </mc:Fallback>
  </mc:AlternateContent>
  <p:extLst>
    <p:ext uri="{E180D4A7-C9FB-4DFB-919C-405C955672EB}">
      <p14:showEvtLst xmlns:p14="http://schemas.microsoft.com/office/powerpoint/2010/main">
        <p14:playEvt time="8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E4636-28B8-001E-AC03-55AF74BCC282}"/>
              </a:ext>
            </a:extLst>
          </p:cNvPr>
          <p:cNvSpPr txBox="1"/>
          <p:nvPr/>
        </p:nvSpPr>
        <p:spPr>
          <a:xfrm>
            <a:off x="1658765" y="530779"/>
            <a:ext cx="6923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+mn-ea"/>
              </a:rPr>
              <a:t>2024</a:t>
            </a:r>
            <a:r>
              <a:rPr lang="ja-JP" altLang="en-US" sz="2000" b="1" dirty="0">
                <a:latin typeface="+mn-ea"/>
              </a:rPr>
              <a:t>年度 神奈川通信三田会総会・記念講演会議事次第</a:t>
            </a:r>
            <a:endParaRPr lang="en-US" altLang="ja-JP" sz="2000" b="1" dirty="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1B5779-3749-FC72-E350-8469DFB7DDF7}"/>
              </a:ext>
            </a:extLst>
          </p:cNvPr>
          <p:cNvSpPr txBox="1"/>
          <p:nvPr/>
        </p:nvSpPr>
        <p:spPr>
          <a:xfrm>
            <a:off x="7254743" y="904558"/>
            <a:ext cx="14962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latin typeface="+mn-ea"/>
              </a:rPr>
              <a:t>2024.11.9</a:t>
            </a:r>
            <a:endParaRPr lang="ja-JP" altLang="en-US" sz="1200" dirty="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20766A-2BB4-A25D-006C-18FC88B15A90}"/>
              </a:ext>
            </a:extLst>
          </p:cNvPr>
          <p:cNvSpPr txBox="1"/>
          <p:nvPr/>
        </p:nvSpPr>
        <p:spPr>
          <a:xfrm>
            <a:off x="662739" y="1295420"/>
            <a:ext cx="4231933" cy="50889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400" b="1" dirty="0">
                <a:latin typeface="+mn-ea"/>
              </a:rPr>
              <a:t>第１部　</a:t>
            </a:r>
            <a:r>
              <a:rPr kumimoji="1" lang="en-US" altLang="ja-JP" sz="1400" b="1" dirty="0">
                <a:latin typeface="+mn-ea"/>
              </a:rPr>
              <a:t>2024</a:t>
            </a:r>
            <a:r>
              <a:rPr kumimoji="1" lang="ja-JP" altLang="en-US" sz="1400" b="1" dirty="0">
                <a:latin typeface="+mn-ea"/>
              </a:rPr>
              <a:t>年度総会の部：</a:t>
            </a:r>
            <a:r>
              <a:rPr kumimoji="1" lang="en-US" altLang="ja-JP" sz="1400" b="1" dirty="0">
                <a:latin typeface="+mn-ea"/>
              </a:rPr>
              <a:t>13:00</a:t>
            </a:r>
            <a:r>
              <a:rPr kumimoji="1" lang="ja-JP" altLang="en-US" sz="1400" b="1" dirty="0">
                <a:latin typeface="+mn-ea"/>
              </a:rPr>
              <a:t>～</a:t>
            </a:r>
            <a:r>
              <a:rPr kumimoji="1" lang="en-US" altLang="ja-JP" sz="1400" b="1" dirty="0">
                <a:latin typeface="+mn-ea"/>
              </a:rPr>
              <a:t>14:40</a:t>
            </a:r>
          </a:p>
          <a:p>
            <a:pPr algn="r">
              <a:lnSpc>
                <a:spcPts val="1500"/>
              </a:lnSpc>
            </a:pPr>
            <a:r>
              <a:rPr kumimoji="1" lang="ja-JP" altLang="en-US" sz="1200" dirty="0">
                <a:latin typeface="+mn-ea"/>
              </a:rPr>
              <a:t>議事進行：総務部 辻部長</a:t>
            </a:r>
          </a:p>
          <a:p>
            <a:pPr>
              <a:lnSpc>
                <a:spcPts val="1500"/>
              </a:lnSpc>
            </a:pPr>
            <a:r>
              <a:rPr kumimoji="1" lang="ja-JP" altLang="en-US" sz="1200" dirty="0">
                <a:latin typeface="+mn-ea"/>
                <a:hlinkClick r:id="rId2" action="ppaction://hlinkfile"/>
              </a:rPr>
              <a:t>・塾歌斉唱</a:t>
            </a:r>
            <a:endParaRPr kumimoji="1" lang="ja-JP" altLang="en-US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>
                <a:latin typeface="+mn-ea"/>
              </a:rPr>
              <a:t>・会長挨拶</a:t>
            </a:r>
          </a:p>
          <a:p>
            <a:pPr>
              <a:lnSpc>
                <a:spcPts val="1500"/>
              </a:lnSpc>
            </a:pPr>
            <a:r>
              <a:rPr kumimoji="1" lang="ja-JP" altLang="en-US" sz="1200" dirty="0">
                <a:latin typeface="+mn-ea"/>
              </a:rPr>
              <a:t>・議長の選出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kumimoji="1" lang="ja-JP" altLang="en-US" sz="1200" dirty="0">
                <a:latin typeface="+mn-ea"/>
              </a:rPr>
              <a:t>議題</a:t>
            </a:r>
          </a:p>
          <a:p>
            <a:pPr marL="228600" indent="-228600">
              <a:lnSpc>
                <a:spcPts val="1500"/>
              </a:lnSpc>
              <a:buAutoNum type="arabicParenBoth"/>
            </a:pPr>
            <a:r>
              <a:rPr kumimoji="1" lang="en-US" altLang="ja-JP" sz="1200" dirty="0">
                <a:latin typeface="+mn-ea"/>
              </a:rPr>
              <a:t>2024</a:t>
            </a:r>
            <a:r>
              <a:rPr kumimoji="1" lang="ja-JP" altLang="en-US" sz="1200" dirty="0">
                <a:latin typeface="+mn-ea"/>
              </a:rPr>
              <a:t>年度活動実施報告まとめ（</a:t>
            </a:r>
            <a:r>
              <a:rPr kumimoji="1" lang="ja-JP" altLang="en-US" sz="1200" dirty="0">
                <a:latin typeface="+mn-ea"/>
                <a:hlinkClick r:id="rId3" action="ppaction://hlinkfile"/>
              </a:rPr>
              <a:t>動画ダイジェスト</a:t>
            </a:r>
            <a:r>
              <a:rPr kumimoji="1" lang="ja-JP" altLang="en-US" sz="1200" dirty="0">
                <a:latin typeface="+mn-ea"/>
              </a:rPr>
              <a:t>）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(2) 2025</a:t>
            </a:r>
            <a:r>
              <a:rPr kumimoji="1" lang="ja-JP" altLang="en-US" sz="1200" dirty="0">
                <a:latin typeface="+mn-ea"/>
              </a:rPr>
              <a:t>年度行事計画案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	</a:t>
            </a:r>
            <a:r>
              <a:rPr kumimoji="1" lang="ja-JP" altLang="en-US" sz="1200" dirty="0">
                <a:latin typeface="+mn-ea"/>
              </a:rPr>
              <a:t>・</a:t>
            </a:r>
            <a:r>
              <a:rPr kumimoji="1" lang="ja-JP" altLang="en-US" sz="1200" dirty="0">
                <a:latin typeface="+mn-ea"/>
                <a:hlinkClick r:id="rId4" action="ppaction://hlinkfile"/>
              </a:rPr>
              <a:t>総務部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	</a:t>
            </a:r>
            <a:r>
              <a:rPr kumimoji="1" lang="ja-JP" altLang="en-US" sz="1200" dirty="0">
                <a:latin typeface="+mn-ea"/>
              </a:rPr>
              <a:t>・</a:t>
            </a:r>
            <a:r>
              <a:rPr kumimoji="1" lang="ja-JP" altLang="en-US" sz="1200" dirty="0">
                <a:latin typeface="+mn-ea"/>
                <a:hlinkClick r:id="rId5" action="ppaction://hlinkfile"/>
              </a:rPr>
              <a:t>情報システム部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	</a:t>
            </a:r>
            <a:r>
              <a:rPr kumimoji="1" lang="ja-JP" altLang="en-US" sz="1200" dirty="0">
                <a:latin typeface="+mn-ea"/>
              </a:rPr>
              <a:t>・</a:t>
            </a:r>
            <a:r>
              <a:rPr kumimoji="1" lang="ja-JP" altLang="en-US" sz="1200" dirty="0">
                <a:latin typeface="+mn-ea"/>
                <a:hlinkClick r:id="rId6" action="ppaction://hlinkfile"/>
              </a:rPr>
              <a:t>広報部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	</a:t>
            </a:r>
            <a:r>
              <a:rPr kumimoji="1" lang="ja-JP" altLang="en-US" sz="1200" dirty="0">
                <a:latin typeface="+mn-ea"/>
              </a:rPr>
              <a:t>・</a:t>
            </a:r>
            <a:r>
              <a:rPr kumimoji="1" lang="ja-JP" altLang="en-US" sz="1200" dirty="0">
                <a:latin typeface="+mn-ea"/>
                <a:hlinkClick r:id="rId7" action="ppaction://hlinkfile"/>
              </a:rPr>
              <a:t>渉外部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	</a:t>
            </a:r>
            <a:r>
              <a:rPr kumimoji="1" lang="ja-JP" altLang="en-US" sz="1200" dirty="0">
                <a:latin typeface="+mn-ea"/>
              </a:rPr>
              <a:t>・</a:t>
            </a:r>
            <a:r>
              <a:rPr kumimoji="1" lang="ja-JP" altLang="en-US" sz="1200" dirty="0">
                <a:latin typeface="+mn-ea"/>
                <a:hlinkClick r:id="rId8" action="ppaction://hlinkfile"/>
              </a:rPr>
              <a:t>企画部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	</a:t>
            </a:r>
            <a:r>
              <a:rPr kumimoji="1" lang="ja-JP" altLang="en-US" sz="1200" dirty="0">
                <a:latin typeface="+mn-ea"/>
              </a:rPr>
              <a:t>・</a:t>
            </a:r>
            <a:r>
              <a:rPr kumimoji="1" lang="ja-JP" altLang="en-US" sz="1200" dirty="0">
                <a:latin typeface="+mn-ea"/>
                <a:hlinkClick r:id="rId9" action="ppaction://hlinkfile"/>
              </a:rPr>
              <a:t>塾員部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	</a:t>
            </a:r>
            <a:r>
              <a:rPr kumimoji="1" lang="ja-JP" altLang="en-US" sz="1200" dirty="0">
                <a:latin typeface="+mn-ea"/>
              </a:rPr>
              <a:t>・</a:t>
            </a:r>
            <a:r>
              <a:rPr kumimoji="1" lang="ja-JP" altLang="en-US" sz="1200" dirty="0">
                <a:latin typeface="+mn-ea"/>
                <a:hlinkClick r:id="rId10" action="ppaction://hlinkfile"/>
              </a:rPr>
              <a:t>同好会部</a:t>
            </a:r>
            <a:r>
              <a:rPr kumimoji="1" lang="ja-JP" altLang="en-US" sz="1200" dirty="0">
                <a:latin typeface="+mn-ea"/>
              </a:rPr>
              <a:t>、</a:t>
            </a:r>
            <a:r>
              <a:rPr kumimoji="1" lang="ja-JP" altLang="en-US" sz="1200" dirty="0">
                <a:latin typeface="+mn-ea"/>
                <a:hlinkClick r:id="rId11" action="ppaction://hlinkfile"/>
              </a:rPr>
              <a:t>活動一覧</a:t>
            </a:r>
            <a:br>
              <a:rPr kumimoji="1" lang="en-US" altLang="ja-JP" sz="1200" dirty="0">
                <a:latin typeface="+mn-ea"/>
              </a:rPr>
            </a:br>
            <a:r>
              <a:rPr kumimoji="1" lang="en-US" altLang="ja-JP" sz="1200" dirty="0">
                <a:latin typeface="+mn-ea"/>
              </a:rPr>
              <a:t>		</a:t>
            </a:r>
            <a:r>
              <a:rPr kumimoji="1" lang="ja-JP" altLang="en-US" sz="1200" dirty="0">
                <a:latin typeface="+mn-ea"/>
              </a:rPr>
              <a:t>（</a:t>
            </a:r>
            <a:r>
              <a:rPr kumimoji="1" lang="ja-JP" altLang="en-US" sz="1100" dirty="0">
                <a:latin typeface="+mn-ea"/>
              </a:rPr>
              <a:t>中田部長、鈴木君子絵手紙講師）</a:t>
            </a: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(3</a:t>
            </a:r>
            <a:r>
              <a:rPr kumimoji="1" lang="en-US" altLang="ja-JP" sz="1200" dirty="0">
                <a:latin typeface="+mn-ea"/>
                <a:hlinkClick r:id="rId12" action="ppaction://hlinkfile"/>
              </a:rPr>
              <a:t>)</a:t>
            </a:r>
            <a:r>
              <a:rPr kumimoji="1" lang="ja-JP" altLang="en-US" sz="1200" dirty="0">
                <a:latin typeface="+mn-ea"/>
                <a:hlinkClick r:id="rId12" action="ppaction://hlinkfile"/>
              </a:rPr>
              <a:t> </a:t>
            </a:r>
            <a:r>
              <a:rPr kumimoji="1" lang="en-US" altLang="ja-JP" sz="1200" dirty="0">
                <a:latin typeface="+mn-ea"/>
                <a:hlinkClick r:id="rId12" action="ppaction://hlinkfile"/>
              </a:rPr>
              <a:t>2024</a:t>
            </a:r>
            <a:r>
              <a:rPr kumimoji="1" lang="ja-JP" altLang="en-US" sz="1200" dirty="0">
                <a:latin typeface="+mn-ea"/>
                <a:hlinkClick r:id="rId12" action="ppaction://hlinkfile"/>
              </a:rPr>
              <a:t>年度決算報告</a:t>
            </a:r>
            <a:r>
              <a:rPr kumimoji="1" lang="ja-JP" altLang="en-US" sz="1200" dirty="0">
                <a:latin typeface="+mn-ea"/>
              </a:rPr>
              <a:t>、</a:t>
            </a:r>
            <a:r>
              <a:rPr kumimoji="1" lang="ja-JP" altLang="en-US" sz="1200" dirty="0">
                <a:latin typeface="+mn-ea"/>
                <a:hlinkClick r:id="rId13" action="ppaction://hlinkfile"/>
              </a:rPr>
              <a:t>対比表</a:t>
            </a:r>
            <a:r>
              <a:rPr kumimoji="1" lang="ja-JP" altLang="en-US" sz="1200" dirty="0">
                <a:latin typeface="+mn-ea"/>
              </a:rPr>
              <a:t>（経理部）</a:t>
            </a: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	</a:t>
            </a:r>
            <a:r>
              <a:rPr kumimoji="1" lang="ja-JP" altLang="en-US" sz="1200" dirty="0">
                <a:latin typeface="+mn-ea"/>
              </a:rPr>
              <a:t>・同会計監査報告（会計監査）　</a:t>
            </a: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(4</a:t>
            </a:r>
            <a:r>
              <a:rPr kumimoji="1" lang="en-US" altLang="ja-JP" sz="1200" dirty="0">
                <a:latin typeface="+mn-ea"/>
                <a:hlinkClick r:id="rId14" action="ppaction://hlinkfile"/>
              </a:rPr>
              <a:t>)</a:t>
            </a:r>
            <a:r>
              <a:rPr kumimoji="1" lang="ja-JP" altLang="en-US" sz="1200" dirty="0">
                <a:latin typeface="+mn-ea"/>
                <a:hlinkClick r:id="rId14" action="ppaction://hlinkfile"/>
              </a:rPr>
              <a:t> </a:t>
            </a:r>
            <a:r>
              <a:rPr kumimoji="1" lang="en-US" altLang="ja-JP" sz="1200" dirty="0">
                <a:latin typeface="+mn-ea"/>
                <a:hlinkClick r:id="rId14" action="ppaction://hlinkfile"/>
              </a:rPr>
              <a:t>2025</a:t>
            </a:r>
            <a:r>
              <a:rPr kumimoji="1" lang="ja-JP" altLang="en-US" sz="1200" dirty="0">
                <a:latin typeface="+mn-ea"/>
                <a:hlinkClick r:id="rId14" action="ppaction://hlinkfile"/>
              </a:rPr>
              <a:t>年度予算案説明</a:t>
            </a:r>
            <a:r>
              <a:rPr kumimoji="1" lang="ja-JP" altLang="en-US" sz="1200" dirty="0">
                <a:latin typeface="+mn-ea"/>
              </a:rPr>
              <a:t>（経理部）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(5) </a:t>
            </a:r>
            <a:r>
              <a:rPr kumimoji="1" lang="ja-JP" altLang="en-US" sz="1200" dirty="0">
                <a:latin typeface="+mn-ea"/>
              </a:rPr>
              <a:t>新会長の選任</a:t>
            </a: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(6)</a:t>
            </a:r>
            <a:r>
              <a:rPr kumimoji="1" lang="ja-JP" altLang="en-US" sz="1200" dirty="0">
                <a:latin typeface="+mn-ea"/>
              </a:rPr>
              <a:t> </a:t>
            </a:r>
            <a:r>
              <a:rPr kumimoji="1" lang="en-US" altLang="ja-JP" sz="1200" dirty="0">
                <a:latin typeface="+mn-ea"/>
              </a:rPr>
              <a:t>2025</a:t>
            </a:r>
            <a:r>
              <a:rPr kumimoji="1" lang="ja-JP" altLang="en-US" sz="1200" dirty="0">
                <a:latin typeface="+mn-ea"/>
              </a:rPr>
              <a:t>年度 役員人事案提案（新会長） 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	</a:t>
            </a:r>
            <a:r>
              <a:rPr kumimoji="1" lang="ja-JP" altLang="en-US" sz="1200" dirty="0">
                <a:latin typeface="+mn-ea"/>
              </a:rPr>
              <a:t>・</a:t>
            </a:r>
            <a:r>
              <a:rPr kumimoji="1" lang="en-US" altLang="ja-JP" sz="1200" dirty="0">
                <a:latin typeface="+mn-ea"/>
                <a:hlinkClick r:id="rId15" action="ppaction://hlinkfile"/>
              </a:rPr>
              <a:t>2024</a:t>
            </a:r>
            <a:r>
              <a:rPr kumimoji="1" lang="ja-JP" altLang="en-US" sz="1200" dirty="0">
                <a:latin typeface="+mn-ea"/>
                <a:hlinkClick r:id="rId15" action="ppaction://hlinkfile"/>
              </a:rPr>
              <a:t>報告・</a:t>
            </a:r>
            <a:r>
              <a:rPr kumimoji="1" lang="en-US" altLang="ja-JP" sz="1200" dirty="0">
                <a:latin typeface="+mn-ea"/>
                <a:hlinkClick r:id="rId15" action="ppaction://hlinkfile"/>
              </a:rPr>
              <a:t>2025</a:t>
            </a:r>
            <a:r>
              <a:rPr kumimoji="1" lang="ja-JP" altLang="en-US" sz="1200" dirty="0">
                <a:latin typeface="+mn-ea"/>
                <a:hlinkClick r:id="rId15" action="ppaction://hlinkfile"/>
              </a:rPr>
              <a:t>挑戦</a:t>
            </a:r>
            <a:r>
              <a:rPr kumimoji="1" lang="ja-JP" altLang="en-US" sz="1200" dirty="0">
                <a:latin typeface="+mn-ea"/>
              </a:rPr>
              <a:t>ー新会長</a:t>
            </a:r>
          </a:p>
          <a:p>
            <a:pPr>
              <a:lnSpc>
                <a:spcPts val="1500"/>
              </a:lnSpc>
            </a:pPr>
            <a:r>
              <a:rPr kumimoji="1" lang="ja-JP" altLang="en-US" sz="1200" dirty="0">
                <a:latin typeface="+mn-ea"/>
              </a:rPr>
              <a:t>　　　・新役員（新部長、新副部長）の挨拶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(7) </a:t>
            </a:r>
            <a:r>
              <a:rPr kumimoji="1" lang="ja-JP" altLang="en-US" sz="1200" dirty="0">
                <a:latin typeface="+mn-ea"/>
              </a:rPr>
              <a:t>新入会員の紹介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endParaRPr kumimoji="1" lang="ja-JP" altLang="en-US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>
                <a:latin typeface="+mn-ea"/>
              </a:rPr>
              <a:t>　　　　　　　　　　　＜休憩＞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062F7A-BAE0-3C4B-B801-CB0A932C6E0C}"/>
              </a:ext>
            </a:extLst>
          </p:cNvPr>
          <p:cNvSpPr txBox="1"/>
          <p:nvPr/>
        </p:nvSpPr>
        <p:spPr>
          <a:xfrm>
            <a:off x="5063206" y="1290461"/>
            <a:ext cx="3687825" cy="27806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400" b="1" dirty="0">
                <a:latin typeface="+mn-ea"/>
              </a:rPr>
              <a:t>第２部　記念講演会の部：</a:t>
            </a:r>
            <a:r>
              <a:rPr kumimoji="1" lang="en-US" altLang="ja-JP" sz="1400" b="1" dirty="0">
                <a:latin typeface="+mn-ea"/>
              </a:rPr>
              <a:t>15:00</a:t>
            </a:r>
            <a:r>
              <a:rPr kumimoji="1" lang="ja-JP" altLang="en-US" sz="1400" b="1" dirty="0">
                <a:latin typeface="+mn-ea"/>
              </a:rPr>
              <a:t>～</a:t>
            </a:r>
            <a:r>
              <a:rPr kumimoji="1" lang="en-US" altLang="ja-JP" sz="1400" b="1" dirty="0">
                <a:latin typeface="+mn-ea"/>
              </a:rPr>
              <a:t>16:50</a:t>
            </a:r>
            <a:endParaRPr kumimoji="1" lang="ja-JP" altLang="en-US" sz="1400" b="1" dirty="0">
              <a:latin typeface="+mn-ea"/>
            </a:endParaRPr>
          </a:p>
          <a:p>
            <a:pPr algn="r">
              <a:lnSpc>
                <a:spcPts val="1500"/>
              </a:lnSpc>
            </a:pPr>
            <a:r>
              <a:rPr kumimoji="1" lang="ja-JP" altLang="en-US" sz="1200" dirty="0">
                <a:latin typeface="+mn-ea"/>
              </a:rPr>
              <a:t>司会：企画部 石川副部長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endParaRPr kumimoji="1" lang="ja-JP" altLang="en-US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15:00</a:t>
            </a:r>
            <a:r>
              <a:rPr kumimoji="1" lang="ja-JP" altLang="en-US" sz="1200" dirty="0">
                <a:latin typeface="+mn-ea"/>
              </a:rPr>
              <a:t>～</a:t>
            </a:r>
            <a:r>
              <a:rPr kumimoji="1" lang="en-US" altLang="ja-JP" sz="1200" dirty="0">
                <a:latin typeface="+mn-ea"/>
              </a:rPr>
              <a:t>16:25 </a:t>
            </a:r>
            <a:r>
              <a:rPr kumimoji="1" lang="ja-JP" altLang="en-US" sz="1200" dirty="0">
                <a:latin typeface="+mn-ea"/>
              </a:rPr>
              <a:t>記念講演会（質疑含む）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b="1" dirty="0">
                <a:latin typeface="+mn-ea"/>
              </a:rPr>
              <a:t>・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questrial" pitchFamily="2" charset="0"/>
              </a:rPr>
              <a:t>講師：都倉武之先生</a:t>
            </a:r>
            <a:endParaRPr lang="en-US" altLang="ja-JP" sz="1100" b="1" i="0" dirty="0">
              <a:solidFill>
                <a:srgbClr val="000000"/>
              </a:solidFill>
              <a:effectLst/>
              <a:latin typeface="questrial" pitchFamily="2" charset="0"/>
            </a:endParaRPr>
          </a:p>
          <a:p>
            <a:pPr>
              <a:lnSpc>
                <a:spcPts val="1500"/>
              </a:lnSpc>
            </a:pPr>
            <a:r>
              <a:rPr lang="ja-JP" altLang="en-US" sz="1100" b="1" dirty="0">
                <a:solidFill>
                  <a:srgbClr val="000000"/>
                </a:solidFill>
                <a:latin typeface="questrial" pitchFamily="2" charset="0"/>
              </a:rPr>
              <a:t>　　　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questrial" pitchFamily="2" charset="0"/>
              </a:rPr>
              <a:t>（慶應義塾福澤研究センター准教授）</a:t>
            </a:r>
            <a:endParaRPr kumimoji="1" lang="en-US" altLang="ja-JP" sz="1100" b="1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b="1" dirty="0">
                <a:latin typeface="+mn-ea"/>
              </a:rPr>
              <a:t>・演題：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questrial" pitchFamily="2" charset="0"/>
              </a:rPr>
              <a:t>「塾風と一万円札</a:t>
            </a:r>
            <a:br>
              <a:rPr lang="en-US" altLang="ja-JP" sz="1100" b="1" i="0" dirty="0">
                <a:solidFill>
                  <a:srgbClr val="000000"/>
                </a:solidFill>
                <a:effectLst/>
                <a:latin typeface="questrial" pitchFamily="2" charset="0"/>
              </a:rPr>
            </a:br>
            <a:r>
              <a:rPr lang="ja-JP" altLang="en-US" sz="1100" b="1" i="0" dirty="0">
                <a:solidFill>
                  <a:srgbClr val="000000"/>
                </a:solidFill>
                <a:effectLst/>
                <a:latin typeface="questrial" pitchFamily="2" charset="0"/>
              </a:rPr>
              <a:t>　　　　　　　　　</a:t>
            </a:r>
            <a:r>
              <a:rPr lang="en-US" altLang="ja-JP" sz="1100" b="1" i="0" dirty="0">
                <a:solidFill>
                  <a:srgbClr val="000000"/>
                </a:solidFill>
                <a:effectLst/>
                <a:latin typeface="questrial" pitchFamily="2" charset="0"/>
              </a:rPr>
              <a:t>―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questrial" pitchFamily="2" charset="0"/>
              </a:rPr>
              <a:t>お札の顔になるということ</a:t>
            </a:r>
            <a:r>
              <a:rPr lang="en-US" altLang="ja-JP" sz="1100" b="1" i="0" dirty="0">
                <a:solidFill>
                  <a:srgbClr val="000000"/>
                </a:solidFill>
                <a:effectLst/>
                <a:latin typeface="questrial" pitchFamily="2" charset="0"/>
              </a:rPr>
              <a:t>―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questrial" pitchFamily="2" charset="0"/>
              </a:rPr>
              <a:t>」</a:t>
            </a:r>
            <a:endParaRPr lang="en-US" altLang="ja-JP" sz="1100" b="1" i="0" dirty="0">
              <a:solidFill>
                <a:srgbClr val="000000"/>
              </a:solidFill>
              <a:effectLst/>
              <a:latin typeface="questrial" pitchFamily="2" charset="0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b="1" dirty="0">
                <a:solidFill>
                  <a:srgbClr val="000000"/>
                </a:solidFill>
                <a:latin typeface="questrial" pitchFamily="2" charset="0"/>
              </a:rPr>
              <a:t>　</a:t>
            </a:r>
            <a:r>
              <a:rPr kumimoji="1" lang="ja-JP" altLang="en-US" sz="1100" dirty="0">
                <a:solidFill>
                  <a:srgbClr val="000000"/>
                </a:solidFill>
                <a:latin typeface="questrial" pitchFamily="2" charset="0"/>
                <a:hlinkClick r:id="rId16" action="ppaction://hlinkpres?slideindex=1&amp;slidetitle="/>
              </a:rPr>
              <a:t>都倉先生講演スライド</a:t>
            </a:r>
            <a:endParaRPr kumimoji="1" lang="en-US" altLang="ja-JP" sz="1100" dirty="0">
              <a:solidFill>
                <a:srgbClr val="000000"/>
              </a:solidFill>
              <a:latin typeface="questrial" pitchFamily="2" charset="0"/>
            </a:endParaRPr>
          </a:p>
          <a:p>
            <a:pPr>
              <a:lnSpc>
                <a:spcPts val="1500"/>
              </a:lnSpc>
            </a:pPr>
            <a:endParaRPr kumimoji="1" lang="ja-JP" altLang="en-US" sz="1100" b="1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16:25	『</a:t>
            </a:r>
            <a:r>
              <a:rPr kumimoji="1" lang="ja-JP" altLang="en-US" sz="1200" dirty="0">
                <a:latin typeface="+mn-ea"/>
              </a:rPr>
              <a:t>日吉台地下壕ー大学と戦争</a:t>
            </a:r>
            <a:r>
              <a:rPr kumimoji="1" lang="en-US" altLang="ja-JP" sz="1200" dirty="0">
                <a:latin typeface="+mn-ea"/>
              </a:rPr>
              <a:t>』</a:t>
            </a:r>
            <a:r>
              <a:rPr kumimoji="1" lang="ja-JP" altLang="en-US" sz="1200" dirty="0">
                <a:latin typeface="+mn-ea"/>
              </a:rPr>
              <a:t>の紹介　</a:t>
            </a: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16:35	</a:t>
            </a:r>
            <a:r>
              <a:rPr kumimoji="1" lang="ja-JP" altLang="en-US" sz="1200" dirty="0">
                <a:latin typeface="+mn-ea"/>
              </a:rPr>
              <a:t>謝辞 竹原会長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16:45	</a:t>
            </a:r>
            <a:r>
              <a:rPr kumimoji="1" lang="ja-JP" altLang="en-US" sz="1200" dirty="0">
                <a:latin typeface="+mn-ea"/>
              </a:rPr>
              <a:t>集合写真の撮影　</a:t>
            </a:r>
          </a:p>
          <a:p>
            <a:pPr>
              <a:lnSpc>
                <a:spcPts val="1500"/>
              </a:lnSpc>
            </a:pPr>
            <a:r>
              <a:rPr kumimoji="1" lang="en-US" altLang="ja-JP" sz="1200" dirty="0">
                <a:latin typeface="+mn-ea"/>
              </a:rPr>
              <a:t>16:50	</a:t>
            </a:r>
            <a:r>
              <a:rPr kumimoji="1" lang="ja-JP" altLang="en-US" sz="1200" dirty="0">
                <a:latin typeface="+mn-ea"/>
              </a:rPr>
              <a:t>閉会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21B3271-06A2-AE54-743D-B78E9D413FF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739" y="353983"/>
            <a:ext cx="996027" cy="72292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656F8C-3473-833A-6699-AEC1DED6815C}"/>
              </a:ext>
            </a:extLst>
          </p:cNvPr>
          <p:cNvSpPr txBox="1"/>
          <p:nvPr/>
        </p:nvSpPr>
        <p:spPr>
          <a:xfrm>
            <a:off x="5063206" y="4179998"/>
            <a:ext cx="3687824" cy="10493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400" b="1" dirty="0">
                <a:latin typeface="+mn-ea"/>
              </a:rPr>
              <a:t>第３部　懇親会：</a:t>
            </a:r>
            <a:r>
              <a:rPr kumimoji="1" lang="en-US" altLang="ja-JP" sz="1400" b="1" dirty="0">
                <a:latin typeface="+mn-ea"/>
              </a:rPr>
              <a:t>17:30</a:t>
            </a:r>
            <a:r>
              <a:rPr kumimoji="1" lang="ja-JP" altLang="en-US" sz="1400" b="1" dirty="0">
                <a:latin typeface="+mn-ea"/>
              </a:rPr>
              <a:t>～</a:t>
            </a:r>
            <a:r>
              <a:rPr kumimoji="1" lang="en-US" altLang="ja-JP" sz="1400" b="1" dirty="0">
                <a:latin typeface="+mn-ea"/>
              </a:rPr>
              <a:t>19:30</a:t>
            </a:r>
          </a:p>
          <a:p>
            <a:pPr>
              <a:lnSpc>
                <a:spcPts val="1500"/>
              </a:lnSpc>
            </a:pPr>
            <a:r>
              <a:rPr kumimoji="1" lang="ja-JP" altLang="en-US" sz="1200" dirty="0">
                <a:latin typeface="+mn-ea"/>
              </a:rPr>
              <a:t>（都倉先生も参加予定です）</a:t>
            </a:r>
          </a:p>
          <a:p>
            <a:pPr>
              <a:lnSpc>
                <a:spcPts val="1500"/>
              </a:lnSpc>
            </a:pPr>
            <a:endParaRPr kumimoji="1" lang="ja-JP" altLang="en-US" sz="1200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>
                <a:latin typeface="+mn-ea"/>
              </a:rPr>
              <a:t>・場所：</a:t>
            </a:r>
            <a:r>
              <a:rPr lang="zh-TW" altLang="en-US" sz="1200" b="0" i="0" dirty="0">
                <a:solidFill>
                  <a:srgbClr val="000000"/>
                </a:solidFill>
                <a:effectLst/>
                <a:latin typeface="questrial" pitchFamily="2" charset="0"/>
              </a:rPr>
              <a:t>「杉玉　日吉店」（日吉駅徒歩２分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questrial" pitchFamily="2" charset="0"/>
              </a:rPr>
              <a:t>）</a:t>
            </a:r>
            <a:endParaRPr kumimoji="1" lang="en-US" altLang="ja-JP" sz="1200" dirty="0">
              <a:latin typeface="+mn-ea"/>
            </a:endParaRPr>
          </a:p>
          <a:p>
            <a:pPr>
              <a:lnSpc>
                <a:spcPts val="1500"/>
              </a:lnSpc>
            </a:pPr>
            <a:endParaRPr kumimoji="1" lang="en-US" altLang="ja-JP" sz="1200" dirty="0"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5DB624-4D08-D7DB-E478-B0B8A23C60C6}"/>
              </a:ext>
            </a:extLst>
          </p:cNvPr>
          <p:cNvSpPr txBox="1"/>
          <p:nvPr/>
        </p:nvSpPr>
        <p:spPr>
          <a:xfrm>
            <a:off x="5063206" y="5338292"/>
            <a:ext cx="16289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+mn-ea"/>
              </a:rPr>
              <a:t>・</a:t>
            </a:r>
            <a:r>
              <a:rPr kumimoji="1" lang="en-US" altLang="ja-JP" sz="1100" dirty="0">
                <a:latin typeface="+mn-ea"/>
                <a:hlinkClick r:id="rId18" action="ppaction://hlinkfile"/>
              </a:rPr>
              <a:t>KTM</a:t>
            </a:r>
            <a:r>
              <a:rPr kumimoji="1" lang="ja-JP" altLang="en-US" sz="1100" dirty="0">
                <a:latin typeface="+mn-ea"/>
                <a:hlinkClick r:id="rId18" action="ppaction://hlinkfile"/>
              </a:rPr>
              <a:t>同好会活動動画</a:t>
            </a:r>
            <a:endParaRPr kumimoji="1" lang="en-US" altLang="ja-JP" sz="1100" dirty="0">
              <a:latin typeface="+mn-ea"/>
            </a:endParaRPr>
          </a:p>
          <a:p>
            <a:endParaRPr kumimoji="1" lang="en-US" altLang="ja-JP" sz="1100" dirty="0">
              <a:latin typeface="+mn-ea"/>
            </a:endParaRPr>
          </a:p>
          <a:p>
            <a:r>
              <a:rPr kumimoji="1" lang="ja-JP" altLang="en-US" sz="1100" dirty="0">
                <a:latin typeface="+mn-ea"/>
              </a:rPr>
              <a:t>・</a:t>
            </a:r>
            <a:r>
              <a:rPr kumimoji="1" lang="en-US" altLang="ja-JP" sz="1100" dirty="0">
                <a:latin typeface="+mn-ea"/>
                <a:hlinkClick r:id="rId19"/>
              </a:rPr>
              <a:t>KTM_HP</a:t>
            </a:r>
            <a:endParaRPr kumimoji="1" lang="ja-JP" altLang="en-US" sz="1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680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1058</TotalTime>
  <Words>313</Words>
  <Application>Microsoft Office PowerPoint</Application>
  <PresentationFormat>画面に合わせる (4:3)</PresentationFormat>
  <Paragraphs>50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questrial</vt:lpstr>
      <vt:lpstr>Wingdings</vt:lpstr>
      <vt:lpstr>Office テーマ</vt:lpstr>
      <vt:lpstr>2024年度神奈川通信三田会総会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Fukusato Kiyo</dc:creator>
  <cp:lastModifiedBy>Fukusato Kiyo</cp:lastModifiedBy>
  <cp:revision>47</cp:revision>
  <dcterms:created xsi:type="dcterms:W3CDTF">2023-11-08T22:56:51Z</dcterms:created>
  <dcterms:modified xsi:type="dcterms:W3CDTF">2024-11-07T02:01:52Z</dcterms:modified>
</cp:coreProperties>
</file>